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828" y="260648"/>
            <a:ext cx="6524315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ambria" panose="02040503050406030204"/>
                <a:ea typeface="Times New Roman" panose="02020603050405020304"/>
                <a:cs typeface="Times New Roman" panose="02020603050405020304"/>
              </a:rPr>
              <a:t>ЗА СОКРАЩЕНИЕ ПРОИЗВОДСТВЕННОГО ТРАВМАТИЗМА И ПРОФЕССИОНАЛЬНОЙ ЗАБОЛЕВАЕМОСТИ В ОРГАНИЗАЦИЯХ НЕПРОИЗВОДСТВЕННОЙ СФЕРЫ</a:t>
            </a:r>
            <a:br>
              <a:rPr lang="ru-RU" sz="1100" dirty="0">
                <a:ea typeface="Times New Roman" panose="02020603050405020304"/>
                <a:cs typeface="Times New Roman" panose="02020603050405020304"/>
              </a:rPr>
            </a:br>
            <a:endParaRPr lang="ru-RU" sz="1800" dirty="0">
              <a:latin typeface="Cambria (Заголовки)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95272" y="2546038"/>
            <a:ext cx="8201871" cy="936104"/>
          </a:xfr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Директор:                                              </a:t>
            </a:r>
            <a:r>
              <a:rPr lang="ru-RU" b="1" dirty="0">
                <a:latin typeface="Cambria" panose="02040503050406030204" charset="0"/>
                <a:ea typeface="Cambria" panose="02040503050406030204" charset="0"/>
              </a:rPr>
              <a:t>Николотов Илья Николаевич</a:t>
            </a:r>
            <a:endParaRPr lang="ru-RU" b="1" dirty="0">
              <a:latin typeface="Cambria" panose="02040503050406030204" charset="0"/>
              <a:ea typeface="Cambria" panose="02040503050406030204" charset="0"/>
            </a:endParaRPr>
          </a:p>
          <a:p>
            <a:pPr marL="0" indent="0">
              <a:buNone/>
            </a:pPr>
            <a:r>
              <a:rPr lang="ru-RU" b="1" dirty="0"/>
              <a:t>Численность работников:</a:t>
            </a:r>
            <a:r>
              <a:rPr lang="ru-RU" dirty="0"/>
              <a:t>                 </a:t>
            </a:r>
            <a:r>
              <a:rPr lang="ru-RU" b="1" dirty="0">
                <a:latin typeface="Cambria" panose="02040503050406030204" charset="0"/>
                <a:ea typeface="Cambria" panose="02040503050406030204" charset="0"/>
              </a:rPr>
              <a:t>68 человек</a:t>
            </a:r>
            <a:endParaRPr lang="ru-RU" b="1" dirty="0">
              <a:latin typeface="Cambria" panose="02040503050406030204" charset="0"/>
              <a:ea typeface="Cambria" panose="02040503050406030204" charset="0"/>
            </a:endParaRPr>
          </a:p>
          <a:p>
            <a:pPr marL="0" indent="0">
              <a:buNone/>
            </a:pPr>
            <a:r>
              <a:rPr lang="ru-RU" b="1" dirty="0"/>
              <a:t>Средняя заработная плата:</a:t>
            </a:r>
            <a:r>
              <a:rPr lang="ru-RU" dirty="0"/>
              <a:t>              </a:t>
            </a:r>
            <a:r>
              <a:rPr lang="ru-RU" b="1" dirty="0"/>
              <a:t>23  129 рублей</a:t>
            </a:r>
            <a:endParaRPr lang="ru-RU" b="1" dirty="0"/>
          </a:p>
          <a:p>
            <a:endParaRPr lang="ru-RU" dirty="0"/>
          </a:p>
        </p:txBody>
      </p:sp>
      <p:pic>
        <p:nvPicPr>
          <p:cNvPr id="1025" name="Рисунок 40" descr="знак атп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08012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6872" y="5450928"/>
            <a:ext cx="178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ремонт прочих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03041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5960"/>
            <a:ext cx="2664296" cy="49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0" y="5451383"/>
            <a:ext cx="2189442" cy="6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23728" y="1196752"/>
            <a:ext cx="6552728" cy="113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charset="0"/>
                <a:ea typeface="Cambria" panose="02040503050406030204" charset="0"/>
              </a:rPr>
              <a:t>ОБЩЕСТВО С ОГРАНИЧЕННОЙ ОТВЕТСТВЕННОСТЬЮ</a:t>
            </a:r>
            <a:endParaRPr lang="ru-RU" b="1" dirty="0">
              <a:solidFill>
                <a:schemeClr val="tx1"/>
              </a:solidFill>
              <a:latin typeface="Cambria" panose="02040503050406030204" charset="0"/>
              <a:ea typeface="Cambria" panose="02040503050406030204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ambria" panose="02040503050406030204" charset="0"/>
                <a:ea typeface="Cambria" panose="02040503050406030204" charset="0"/>
              </a:rPr>
              <a:t>«МОРШАНСКОЕ  АТП»</a:t>
            </a:r>
            <a:endParaRPr lang="ru-RU" sz="3200" b="1" dirty="0">
              <a:solidFill>
                <a:schemeClr val="tx1"/>
              </a:solidFill>
              <a:latin typeface="Cambria" panose="02040503050406030204" charset="0"/>
              <a:ea typeface="Cambria" panose="02040503050406030204" charset="0"/>
            </a:endParaRPr>
          </a:p>
          <a:p>
            <a:pPr algn="ctr"/>
            <a:r>
              <a:rPr lang="ru-RU" b="1" dirty="0">
                <a:latin typeface="Cambria" panose="02040503050406030204" charset="0"/>
                <a:ea typeface="Cambria" panose="02040503050406030204" charset="0"/>
              </a:rPr>
              <a:t>год основания предприятия 1971 г.</a:t>
            </a:r>
            <a:endParaRPr lang="ru-RU" b="1" dirty="0">
              <a:latin typeface="Cambria" panose="02040503050406030204" charset="0"/>
              <a:ea typeface="Cambria" panose="0204050305040603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93144" y="5450927"/>
            <a:ext cx="190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charset="0"/>
                <a:ea typeface="Cambria" panose="02040503050406030204" charset="0"/>
              </a:rPr>
              <a:t> Деятельность спортивных клубов и фитнес центров</a:t>
            </a:r>
            <a:endParaRPr lang="ru-RU" sz="1200" dirty="0">
              <a:latin typeface="Cambria" panose="02040503050406030204" charset="0"/>
              <a:ea typeface="Cambria" panose="0204050305040603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2458" y="5450927"/>
            <a:ext cx="2331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charset="0"/>
                <a:ea typeface="Cambria" panose="02040503050406030204" charset="0"/>
              </a:rPr>
              <a:t>Деятельность в области медицины</a:t>
            </a:r>
            <a:endParaRPr lang="ru-RU" sz="1200" dirty="0">
              <a:latin typeface="Cambria" panose="02040503050406030204" charset="0"/>
              <a:ea typeface="Cambria" panose="0204050305040603020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/>
          <a:stretch>
            <a:fillRect/>
          </a:stretch>
        </p:blipFill>
        <p:spPr>
          <a:xfrm>
            <a:off x="413945" y="3999391"/>
            <a:ext cx="2215119" cy="13018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40" y="3989674"/>
            <a:ext cx="2331616" cy="13115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25" y="3989674"/>
            <a:ext cx="1748713" cy="13115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54" y="3989673"/>
            <a:ext cx="1966608" cy="1311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b="1" dirty="0">
                <a:solidFill>
                  <a:schemeClr val="tx2"/>
                </a:solidFill>
              </a:rPr>
            </a:b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Цель программы: </a:t>
            </a:r>
            <a:r>
              <a:rPr lang="ru-RU" sz="2000" b="1" dirty="0">
                <a:solidFill>
                  <a:srgbClr val="FF0000"/>
                </a:solidFill>
              </a:rPr>
              <a:t>Сохранение здоровья трудоспособного населения путем снижения производственного травматизма</a:t>
            </a:r>
            <a:br>
              <a:rPr lang="ru-RU" sz="2000" dirty="0"/>
            </a:br>
            <a:r>
              <a:rPr lang="ru-RU" sz="2000" b="1" dirty="0">
                <a:solidFill>
                  <a:schemeClr val="tx2"/>
                </a:solidFill>
              </a:rPr>
              <a:t>Программа:</a:t>
            </a:r>
            <a:r>
              <a:rPr lang="ru-RU" sz="2000" b="1" dirty="0"/>
              <a:t>	</a:t>
            </a:r>
            <a:br>
              <a:rPr lang="ru-RU" sz="2000" dirty="0"/>
            </a:br>
            <a:r>
              <a:rPr lang="ru-RU" sz="2000" b="1" dirty="0"/>
              <a:t>	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00076" y="1571613"/>
            <a:ext cx="4043362" cy="3513571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Предварительный и периодический медицинский осмотр работников :</a:t>
            </a:r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>
                <a:solidFill>
                  <a:schemeClr val="accent1"/>
                </a:solidFill>
              </a:rPr>
              <a:t>проводятся с целью определения соответствия состояния здоровья лица, поступающего на работу, поручаемой ему работе, периодические осмотры – в целях динамического наблюдения за состоянием здоровья работников, своевременного выявления начальных форм профессиональных заболеваний.</a:t>
            </a:r>
            <a:endParaRPr lang="ru-RU" sz="1800" dirty="0"/>
          </a:p>
        </p:txBody>
      </p:sp>
      <p:pic>
        <p:nvPicPr>
          <p:cNvPr id="7" name="Содержимое 6" descr="C:\Users\Бухгалтеь3\Desktop\конкурс 5\LONkiH3pY8w.jpg"/>
          <p:cNvPicPr>
            <a:picLocks noGrp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88024" y="1571613"/>
            <a:ext cx="38940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600" y="5733256"/>
          <a:ext cx="7537645" cy="500066"/>
        </p:xfrm>
        <a:graphic>
          <a:graphicData uri="http://schemas.openxmlformats.org/drawingml/2006/table">
            <a:tbl>
              <a:tblPr/>
              <a:tblGrid>
                <a:gridCol w="7537645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Обучение и повышение квалификации работников: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обучены 68 работников (100%)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929222" cy="2000264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инструктаж по охране труда на рабочем месте: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со всеми перед началом самостоятельной работы. Проведение инструктажей по охране труда включает в себя ознакомление работников с имеющимися опасными или вредными производственными факторами, изучение требований охраны труда, содержащихся в локальных нормативных актах организации, инструкциях по охране труда, технической, эксплуатационной документации, а также применение безопасных методов и приемов выполнения работ.</a:t>
            </a:r>
            <a:endParaRPr lang="ru-RU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https://znakprom.ru/wa-data/public/shop/products/84/16/1684/images/2029/2029.750x0.jpg"/>
          <p:cNvPicPr>
            <a:picLocks noGrp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71472" y="2428868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1597" y="3143249"/>
            <a:ext cx="4281518" cy="20002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sz="1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специальной оценки условий труда:</a:t>
            </a: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последовательно осуществляемых мероприятий по идентификации вредных и (или) опасных факторов производственной среды и трудового процесса (далее также - вредные и (или) опасные производственные факторы) и оценке уровня их воздействия на работника с учетом отклонения их фактических значений от установленных гигиенических нормативов условий труда и применения средств индивидуальной и коллективной защиты работников</a:t>
            </a:r>
            <a:r>
              <a:rPr lang="ru-RU" sz="1400" dirty="0">
                <a:solidFill>
                  <a:schemeClr val="accent1"/>
                </a:solidFill>
              </a:rPr>
              <a:t>.</a:t>
            </a:r>
            <a:endParaRPr lang="ru-RU" sz="1400" dirty="0">
              <a:solidFill>
                <a:schemeClr val="accent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5572140"/>
          <a:ext cx="8715436" cy="1000132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latin typeface="Cambria" panose="02040503050406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Обеспечение средствами индивидуальной и комплексной защиты</a:t>
                      </a:r>
                      <a:r>
                        <a:rPr lang="ru-RU" sz="1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работников: 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Средства индивидуальной и коллективной защиты работников (СИЗ) - технические средства, используемые для предотвращения или уменьшения воздействия на работников вредных и (или) опасных производственных факторов, а также для защиты от загрязнения.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1055" y="512618"/>
          <a:ext cx="5112327" cy="1801091"/>
        </p:xfrm>
        <a:graphic>
          <a:graphicData uri="http://schemas.openxmlformats.org/drawingml/2006/table">
            <a:tbl>
              <a:tblPr/>
              <a:tblGrid>
                <a:gridCol w="5112327"/>
              </a:tblGrid>
              <a:tr h="1801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5095"/>
          <a:stretch>
            <a:fillRect/>
          </a:stretch>
        </p:blipFill>
        <p:spPr>
          <a:xfrm>
            <a:off x="5682896" y="484128"/>
            <a:ext cx="3200219" cy="2204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>Результаты реализации программ: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713119" y="1401365"/>
          <a:ext cx="2937164" cy="670313"/>
        </p:xfrm>
        <a:graphic>
          <a:graphicData uri="http://schemas.openxmlformats.org/drawingml/2006/table">
            <a:tbl>
              <a:tblPr/>
              <a:tblGrid>
                <a:gridCol w="2937164"/>
              </a:tblGrid>
              <a:tr h="670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Обеспечение устойчивости работы пассажирского транспорта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Обновление подвижного состава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815503" y="840012"/>
            <a:ext cx="485775" cy="463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826430" y="2402967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1785918" y="4071942"/>
            <a:ext cx="479425" cy="4540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/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48" y="3286124"/>
          <a:ext cx="2978727" cy="640080"/>
        </p:xfrm>
        <a:graphic>
          <a:graphicData uri="http://schemas.openxmlformats.org/drawingml/2006/table">
            <a:tbl>
              <a:tblPr/>
              <a:tblGrid>
                <a:gridCol w="2978727"/>
              </a:tblGrid>
              <a:tr h="554182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численности пострадавших в результате несчастных случаев на производстве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9" y="4786322"/>
          <a:ext cx="4289699" cy="637309"/>
        </p:xfrm>
        <a:graphic>
          <a:graphicData uri="http://schemas.openxmlformats.org/drawingml/2006/table">
            <a:tbl>
              <a:tblPr/>
              <a:tblGrid>
                <a:gridCol w="4289699"/>
              </a:tblGrid>
              <a:tr h="637309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уровень знаний специалистов  и рабочих в вопросах безопасности дорожного движения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23455" y="5999018"/>
          <a:ext cx="7620954" cy="518160"/>
        </p:xfrm>
        <a:graphic>
          <a:graphicData uri="http://schemas.openxmlformats.org/drawingml/2006/table">
            <a:tbl>
              <a:tblPr/>
              <a:tblGrid>
                <a:gridCol w="7620954"/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Дальнейшее развитие, совершенствование и улучшение качества обслуживания пассажирских перевозок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8585" r="2424" b="32151"/>
          <a:stretch>
            <a:fillRect/>
          </a:stretch>
        </p:blipFill>
        <p:spPr>
          <a:xfrm>
            <a:off x="3671378" y="272416"/>
            <a:ext cx="5310993" cy="206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r="2476" b="17461"/>
          <a:stretch>
            <a:fillRect/>
          </a:stretch>
        </p:blipFill>
        <p:spPr>
          <a:xfrm>
            <a:off x="3748352" y="2355480"/>
            <a:ext cx="5202459" cy="239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21" y="5499103"/>
            <a:ext cx="670618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994533" cy="28803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300" b="1" dirty="0">
                <a:solidFill>
                  <a:schemeClr val="tx2"/>
                </a:solidFill>
              </a:rPr>
              <a:t>Группа в социальных сетях: </a:t>
            </a:r>
            <a:br>
              <a:rPr lang="en-US" sz="1300" b="1" dirty="0">
                <a:solidFill>
                  <a:schemeClr val="tx2"/>
                </a:solidFill>
              </a:rPr>
            </a:br>
            <a:r>
              <a:rPr lang="ru-RU" sz="1300" b="1" dirty="0"/>
              <a:t>https://vk.com/id236098332 </a:t>
            </a:r>
            <a:br>
              <a:rPr lang="ru-RU" sz="1300" b="1" dirty="0"/>
            </a:br>
            <a:r>
              <a:rPr lang="ru-RU" sz="1300" b="1" dirty="0"/>
              <a:t>https://vk.com/umorshansk</a:t>
            </a:r>
            <a:br>
              <a:rPr lang="ru-RU" sz="1300" b="1" dirty="0"/>
            </a:br>
            <a:r>
              <a:rPr lang="ru-RU" sz="1300" b="1" dirty="0"/>
              <a:t>https://ok.ru/profile/250696582231</a:t>
            </a:r>
            <a:br>
              <a:rPr lang="ru-RU" sz="1300" b="1" dirty="0"/>
            </a:br>
            <a:r>
              <a:rPr lang="ru-RU" sz="1300" b="1" dirty="0"/>
              <a:t>http://morshanskpatp.ru/</a:t>
            </a:r>
            <a:br>
              <a:rPr lang="ru-RU" sz="1300" b="1" dirty="0"/>
            </a:br>
            <a:r>
              <a:rPr lang="ru-RU" sz="1300" b="1" dirty="0"/>
              <a:t>https://www.youtube.com/@user-hj6ku1pc7y</a:t>
            </a:r>
            <a:br>
              <a:rPr lang="ru-RU" sz="1300" b="1" dirty="0"/>
            </a:br>
            <a:r>
              <a:rPr lang="ru-RU" sz="1300" b="1" dirty="0"/>
              <a:t>http://www.mgko.ru/</a:t>
            </a:r>
            <a:br>
              <a:rPr lang="ru-RU" sz="1300" b="1" dirty="0"/>
            </a:br>
            <a:r>
              <a:rPr lang="ru-RU" sz="1300" b="1" dirty="0"/>
              <a:t>https://rutube.ru/channel/24080632/</a:t>
            </a:r>
            <a:br>
              <a:rPr lang="ru-RU" sz="1300" b="1" dirty="0"/>
            </a:br>
            <a:r>
              <a:rPr lang="ru-RU" sz="1300" b="1" dirty="0"/>
              <a:t>https://t.me/NikolotovMorshansk </a:t>
            </a:r>
            <a:endParaRPr lang="ru-RU" sz="1300" dirty="0"/>
          </a:p>
        </p:txBody>
      </p:sp>
      <p:pic>
        <p:nvPicPr>
          <p:cNvPr id="5" name="Содержимое 4" descr="http://grachevkautszn.ru/wp-content/uploads/2020/07/Ohrana-truda1.jpg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4086420"/>
            <a:ext cx="1800200" cy="2285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7784" y="3234224"/>
            <a:ext cx="2815108" cy="4852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Размещение баннеров на здании и в предприятиях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616122" y="3216745"/>
            <a:ext cx="319892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в печатных изданиях и баннерах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232" y="3442459"/>
            <a:ext cx="2100876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ambria" panose="02040503050406030204" charset="0"/>
                <a:ea typeface="Cambria" panose="02040503050406030204" charset="0"/>
              </a:rPr>
              <a:t>Уголок по охране труда:</a:t>
            </a:r>
            <a:endParaRPr lang="ru-RU" sz="1200" b="1" dirty="0">
              <a:latin typeface="Cambria" panose="02040503050406030204" charset="0"/>
              <a:ea typeface="Cambria" panose="0204050305040603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8044" y="305674"/>
            <a:ext cx="199873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СОЦИАЛЬНЫЕ РОЛИКИ</a:t>
            </a:r>
            <a:endParaRPr lang="ru-RU" sz="1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33" y="3884722"/>
            <a:ext cx="1844212" cy="26369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4" t="15867" b="7622"/>
          <a:stretch>
            <a:fillRect/>
          </a:stretch>
        </p:blipFill>
        <p:spPr>
          <a:xfrm>
            <a:off x="2476174" y="3884722"/>
            <a:ext cx="2795479" cy="25620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5" b="7485"/>
          <a:stretch>
            <a:fillRect/>
          </a:stretch>
        </p:blipFill>
        <p:spPr>
          <a:xfrm>
            <a:off x="4788024" y="758208"/>
            <a:ext cx="4037790" cy="21667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06" y="3849155"/>
            <a:ext cx="1980747" cy="26189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3103</Words>
  <Application>WPS Presentation</Application>
  <PresentationFormat>Экран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Cambria</vt:lpstr>
      <vt:lpstr>Times New Roman</vt:lpstr>
      <vt:lpstr>Cambria (Заголовки)</vt:lpstr>
      <vt:lpstr>Cambria</vt:lpstr>
      <vt:lpstr>Times New Roman</vt:lpstr>
      <vt:lpstr>Calibri</vt:lpstr>
      <vt:lpstr>Microsoft YaHei</vt:lpstr>
      <vt:lpstr>Arial Unicode MS</vt:lpstr>
      <vt:lpstr>Тема Office</vt:lpstr>
      <vt:lpstr>ЗА СОКРАЩЕНИЕ ПРОИЗВОДСТВЕННОГО ТРАВМАТИЗМА И ПРОФЕССИОНАЛЬНОЙ ЗАБОЛЕВАЕМОСТИ В ОРГАНИЗАЦИЯХ НЕПРОИЗВОДСТВЕННОЙ СФЕРЫ </vt:lpstr>
      <vt:lpstr>  Цель программы: Сохранение здоровья трудоспособного населения путем снижения производственного травматизма Программа:	 	 </vt:lpstr>
      <vt:lpstr>Первичный инструктаж по охране труда на рабочем месте: Проводится со всеми перед началом самостоятельной работы. Проведение инструктажей по охране труда включает в себя ознакомление работников с имеющимися опасными или вредными производственными факторами, изучение требований охраны труда, содержащихся в локальных нормативных актах организации, инструкциях по охране труда, технической, эксплуатационной документации, а также применение безопасных методов и приемов выполнения работ.</vt:lpstr>
      <vt:lpstr> Результаты реализации программ: </vt:lpstr>
      <vt:lpstr>Группа в социальных сетях:  https://vk.com/id236098332  https://vk.com/umorshansk https://ok.ru/profile/250696582231 http://morshanskpatp.ru/ https://www.youtube.com/@user-hj6ku1pc7y http://www.mgko.ru/ https://rutube.ru/channel/24080632/ https://t.me/NikolotovMorshansk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secretar</cp:lastModifiedBy>
  <cp:revision>32</cp:revision>
  <dcterms:created xsi:type="dcterms:W3CDTF">2021-12-07T15:17:00Z</dcterms:created>
  <dcterms:modified xsi:type="dcterms:W3CDTF">2025-02-04T05:59:08Z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F8D5AAA4E0604134A20AAB203686FFB3_13</vt:lpwstr>
  </property>
  <property fmtid="{D5CDD505-2E9C-101B-9397-08002B2CF9AE}" pid="3" name="KSOProductBuildVer">
    <vt:lpwstr>1049-12.2.0.19307</vt:lpwstr>
  </property>
</Properties>
</file>